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1"/>
  </p:sldMasterIdLst>
  <p:notesMasterIdLst>
    <p:notesMasterId r:id="rId17"/>
  </p:notesMasterIdLst>
  <p:handoutMasterIdLst>
    <p:handoutMasterId r:id="rId18"/>
  </p:handoutMasterIdLst>
  <p:sldIdLst>
    <p:sldId id="260" r:id="rId2"/>
    <p:sldId id="262" r:id="rId3"/>
    <p:sldId id="284" r:id="rId4"/>
    <p:sldId id="294" r:id="rId5"/>
    <p:sldId id="295" r:id="rId6"/>
    <p:sldId id="296" r:id="rId7"/>
    <p:sldId id="297" r:id="rId8"/>
    <p:sldId id="283" r:id="rId9"/>
    <p:sldId id="268" r:id="rId10"/>
    <p:sldId id="298" r:id="rId11"/>
    <p:sldId id="279" r:id="rId12"/>
    <p:sldId id="282" r:id="rId13"/>
    <p:sldId id="286" r:id="rId14"/>
    <p:sldId id="287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7B6369-0B48-EA87-98AC-2E04B3782FEE}" name="Andy Burgraff" initials="AB" userId="1dde7f80a3bf1297" providerId="Windows Live"/>
  <p188:author id="{FB59C9A9-B9BF-EA64-163A-1509FAC6E529}" name="Tony Schrader" initials="TS" userId="S::tschrader@zlrignition.com::c34ea233-add4-403c-90c5-f0eda9ec3b5d" providerId="AD"/>
  <p188:author id="{6DE677E4-623D-9941-D5E3-BC2BFD575C2B}" name="Kelsea Graham" initials="KG" userId="cec802c62257282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65F"/>
    <a:srgbClr val="277E5F"/>
    <a:srgbClr val="C38D2F"/>
    <a:srgbClr val="A82540"/>
    <a:srgbClr val="454648"/>
    <a:srgbClr val="737373"/>
    <a:srgbClr val="C0C0C0"/>
    <a:srgbClr val="E89CAB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6"/>
    <p:restoredTop sz="96327"/>
  </p:normalViewPr>
  <p:slideViewPr>
    <p:cSldViewPr snapToGrid="0">
      <p:cViewPr varScale="1">
        <p:scale>
          <a:sx n="76" d="100"/>
          <a:sy n="76" d="100"/>
        </p:scale>
        <p:origin x="114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17A15D-1D11-AC36-4A3E-E26C3DF611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76A68-C4B4-3353-E68C-2E883C4824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CEE4B-E3DB-A24A-A7C8-FB5F2B93407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126A-1A1D-F199-4306-55010C706D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E2BEA-28D2-1B04-1BEA-25A4753568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BD567-56F6-F848-9E2A-E6B6B193B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47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5A52A-3DFD-DF48-9A5C-51B433C628E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9EED7-BAF1-154D-A782-1AB067985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4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75FEAA1-8980-8A9E-9F76-5AB537D95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605" y="5294285"/>
            <a:ext cx="10517205" cy="72683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7DDF9E2-6D0F-602D-9656-100999C613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606" y="3179283"/>
            <a:ext cx="10517204" cy="2006527"/>
          </a:xfrm>
        </p:spPr>
        <p:txBody>
          <a:bodyPr lIns="0" tIns="0" rIns="0" bIns="0" anchor="t">
            <a:normAutofit/>
          </a:bodyPr>
          <a:lstStyle>
            <a:lvl1pPr algn="l">
              <a:defRPr sz="6800" b="1" i="0">
                <a:solidFill>
                  <a:schemeClr val="tx2"/>
                </a:solidFill>
                <a:latin typeface="Montserrat" pitchFamily="2" charset="77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488A4D-8D12-62D6-E9F9-F01E98CE829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756522" y="836613"/>
            <a:ext cx="3709988" cy="904875"/>
          </a:xfrm>
          <a:solidFill>
            <a:srgbClr val="73737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YOUR LOGO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B10543-9DC5-9773-829F-7D46B14C9A56}"/>
              </a:ext>
            </a:extLst>
          </p:cNvPr>
          <p:cNvSpPr/>
          <p:nvPr/>
        </p:nvSpPr>
        <p:spPr>
          <a:xfrm>
            <a:off x="840605" y="2658584"/>
            <a:ext cx="1079501" cy="118872"/>
          </a:xfrm>
          <a:prstGeom prst="rect">
            <a:avLst/>
          </a:prstGeom>
          <a:solidFill>
            <a:srgbClr val="C38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FECF2-AB83-E4E7-6D21-9393EA614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605" y="837200"/>
            <a:ext cx="3374662" cy="99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38225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0C1B81B-5082-19B8-076A-16405C7830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69208" y="0"/>
            <a:ext cx="4822792" cy="6858000"/>
          </a:xfrm>
          <a:solidFill>
            <a:srgbClr val="277E5F"/>
          </a:solidFill>
        </p:spPr>
        <p:txBody>
          <a:bodyPr lIns="548640" tIns="182880" rIns="548640" bIns="182880" anchor="ctr" anchorCtr="0">
            <a:normAutofit/>
          </a:bodyPr>
          <a:lstStyle>
            <a:lvl1pPr marL="0" indent="0" algn="l">
              <a:lnSpc>
                <a:spcPct val="140000"/>
              </a:lnSpc>
              <a:buNone/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l">
              <a:lnSpc>
                <a:spcPct val="140000"/>
              </a:lnSpc>
              <a:buNone/>
              <a:defRPr sz="2000" b="1" i="0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 algn="l">
              <a:lnSpc>
                <a:spcPct val="140000"/>
              </a:lnSpc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 algn="l">
              <a:lnSpc>
                <a:spcPct val="140000"/>
              </a:lnSpc>
              <a:buNone/>
              <a:defRPr sz="1600" b="1" i="0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 algn="l">
              <a:lnSpc>
                <a:spcPct val="140000"/>
              </a:lnSpc>
              <a:buNone/>
              <a:defRPr sz="1600" b="1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3487D-0834-0C19-81D4-C81C2E89F2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2124"/>
            <a:ext cx="5692808" cy="1323055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5E732-BB76-1901-9839-529DC1CF7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0278"/>
            <a:ext cx="5683184" cy="3184270"/>
          </a:xfrm>
        </p:spPr>
        <p:txBody>
          <a:bodyPr>
            <a:noAutofit/>
          </a:bodyPr>
          <a:lstStyle>
            <a:lvl1pPr>
              <a:buClr>
                <a:srgbClr val="A82540"/>
              </a:buClr>
              <a:defRPr sz="2000" b="0" i="0">
                <a:latin typeface="Montserrat" pitchFamily="2" charset="77"/>
              </a:defRPr>
            </a:lvl1pPr>
            <a:lvl2pPr>
              <a:buClr>
                <a:srgbClr val="A82540"/>
              </a:buClr>
              <a:defRPr sz="1800" b="0" i="0">
                <a:latin typeface="Montserrat" pitchFamily="2" charset="77"/>
              </a:defRPr>
            </a:lvl2pPr>
            <a:lvl3pPr>
              <a:buClr>
                <a:srgbClr val="A82540"/>
              </a:buClr>
              <a:defRPr sz="1600" b="0" i="0">
                <a:latin typeface="Montserrat" pitchFamily="2" charset="77"/>
              </a:defRPr>
            </a:lvl3pPr>
            <a:lvl4pPr>
              <a:buClr>
                <a:srgbClr val="A82540"/>
              </a:buClr>
              <a:defRPr sz="1400" b="0" i="0">
                <a:latin typeface="Montserrat" pitchFamily="2" charset="77"/>
              </a:defRPr>
            </a:lvl4pPr>
            <a:lvl5pPr>
              <a:buClr>
                <a:srgbClr val="A82540"/>
              </a:buClr>
              <a:defRPr sz="1400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9B97-7749-AA9E-6291-A1FAA44E4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4C4A-D1CE-0066-4B8D-29B1017B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D20076-C5F1-845B-BC59-3918EAAE4FC6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88F973-C554-2FB7-ED2E-408D206FD1BB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277E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3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  <p15:guide id="2" pos="528">
          <p15:clr>
            <a:srgbClr val="FBAE40"/>
          </p15:clr>
        </p15:guide>
        <p15:guide id="3" pos="7152">
          <p15:clr>
            <a:srgbClr val="FBAE40"/>
          </p15:clr>
        </p15:guide>
        <p15:guide id="6" orient="horz" pos="5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BDC9358-8ACC-0162-1627-12FD9DDBA10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369208" y="0"/>
            <a:ext cx="4822792" cy="6858000"/>
          </a:xfrm>
          <a:solidFill>
            <a:srgbClr val="1C365F"/>
          </a:solidFill>
          <a:ln>
            <a:noFill/>
          </a:ln>
        </p:spPr>
        <p:txBody>
          <a:bodyPr lIns="548640" tIns="182880" rIns="548640" bIns="182880" anchor="ctr" anchorCtr="0">
            <a:normAutofit/>
          </a:bodyPr>
          <a:lstStyle>
            <a:lvl1pPr marL="0" indent="0" algn="l">
              <a:lnSpc>
                <a:spcPct val="140000"/>
              </a:lnSpc>
              <a:buNone/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l">
              <a:lnSpc>
                <a:spcPct val="140000"/>
              </a:lnSpc>
              <a:buNone/>
              <a:defRPr sz="2000" b="1" i="0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 algn="l">
              <a:lnSpc>
                <a:spcPct val="140000"/>
              </a:lnSpc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 algn="l">
              <a:lnSpc>
                <a:spcPct val="140000"/>
              </a:lnSpc>
              <a:buNone/>
              <a:defRPr sz="1600" b="1" i="0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 algn="l">
              <a:lnSpc>
                <a:spcPct val="140000"/>
              </a:lnSpc>
              <a:buNone/>
              <a:defRPr sz="1600" b="1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3487D-0834-0C19-81D4-C81C2E89F2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2124"/>
            <a:ext cx="5692808" cy="1323055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5E732-BB76-1901-9839-529DC1CF7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46630"/>
            <a:ext cx="2740270" cy="3184270"/>
          </a:xfrm>
        </p:spPr>
        <p:txBody>
          <a:bodyPr>
            <a:noAutofit/>
          </a:bodyPr>
          <a:lstStyle>
            <a:lvl1pPr>
              <a:buClr>
                <a:srgbClr val="A82540"/>
              </a:buClr>
              <a:defRPr sz="20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Clr>
                <a:srgbClr val="A82540"/>
              </a:buClr>
              <a:defRPr sz="18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buClr>
                <a:srgbClr val="A82540"/>
              </a:buClr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9B97-7749-AA9E-6291-A1FAA44E4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4C4A-D1CE-0066-4B8D-29B1017B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B6A3ED7-8447-5A1A-94A6-A906F8F3C7D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790738" y="2746630"/>
            <a:ext cx="2740270" cy="3184270"/>
          </a:xfrm>
        </p:spPr>
        <p:txBody>
          <a:bodyPr>
            <a:noAutofit/>
          </a:bodyPr>
          <a:lstStyle>
            <a:lvl1pPr>
              <a:buClr>
                <a:srgbClr val="A82540"/>
              </a:buClr>
              <a:defRPr sz="20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Clr>
                <a:srgbClr val="A82540"/>
              </a:buClr>
              <a:defRPr sz="18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buClr>
                <a:srgbClr val="A82540"/>
              </a:buClr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5917FA-E8BB-CBBC-8F42-7D7356666973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6937F7-7068-B652-6F96-21AC99519A77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C38D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541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3816" userDrawn="1">
          <p15:clr>
            <a:srgbClr val="FBAE40"/>
          </p15:clr>
        </p15:guide>
        <p15:guide id="8" pos="528" userDrawn="1">
          <p15:clr>
            <a:srgbClr val="FBAE40"/>
          </p15:clr>
        </p15:guide>
        <p15:guide id="9" pos="7152" userDrawn="1">
          <p15:clr>
            <a:srgbClr val="FBAE40"/>
          </p15:clr>
        </p15:guide>
        <p15:guide id="10" orient="horz" pos="52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82848-1B4B-D2ED-E98E-8D1703179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34929"/>
            <a:ext cx="10515600" cy="1022547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D3251-703A-58CD-7B4F-1BE3C27511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52600"/>
            <a:ext cx="5157787" cy="585788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 spc="0">
                <a:solidFill>
                  <a:srgbClr val="A82540"/>
                </a:solidFill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A5E2C-B946-8F8A-D9EB-68826160E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A82540"/>
              </a:buClr>
              <a:defRPr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Clr>
                <a:srgbClr val="A82540"/>
              </a:buClr>
              <a:defRPr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buClr>
                <a:srgbClr val="A82540"/>
              </a:buClr>
              <a:defRPr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buClr>
                <a:srgbClr val="A82540"/>
              </a:buClr>
              <a:defRPr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buClr>
                <a:srgbClr val="A82540"/>
              </a:buClr>
              <a:defRPr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C4A73-145F-FC88-A1A8-B1B156AF801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52600"/>
            <a:ext cx="5183188" cy="585788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 spc="0">
                <a:solidFill>
                  <a:srgbClr val="A82540"/>
                </a:solidFill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4DA1B-E203-1D71-9DFA-A2CA9F700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solidFill>
                  <a:srgbClr val="A82540"/>
                </a:solidFill>
                <a:latin typeface="Montserrat" pitchFamily="2" charset="77"/>
              </a:defRPr>
            </a:lvl1pPr>
            <a:lvl2pPr>
              <a:defRPr b="0" i="0">
                <a:solidFill>
                  <a:srgbClr val="A82540"/>
                </a:solidFill>
                <a:latin typeface="Montserrat" pitchFamily="2" charset="77"/>
              </a:defRPr>
            </a:lvl2pPr>
            <a:lvl3pPr>
              <a:defRPr b="0" i="0">
                <a:solidFill>
                  <a:srgbClr val="A82540"/>
                </a:solidFill>
                <a:latin typeface="Montserrat" pitchFamily="2" charset="77"/>
              </a:defRPr>
            </a:lvl3pPr>
            <a:lvl4pPr>
              <a:defRPr b="0" i="0">
                <a:solidFill>
                  <a:srgbClr val="A82540"/>
                </a:solidFill>
                <a:latin typeface="Montserrat" pitchFamily="2" charset="77"/>
              </a:defRPr>
            </a:lvl4pPr>
            <a:lvl5pPr>
              <a:defRPr b="0" i="0">
                <a:solidFill>
                  <a:srgbClr val="A82540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219868-1585-17AE-5A5B-418B1974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226D4-744A-1852-C8E7-83B27CDA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BE3F97-7992-07C3-3CAA-CBC646C26B82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1505CD-AA51-2B93-2D81-200F4D071094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277E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631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apti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00CE-B687-5205-38E8-941D66D97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34928"/>
            <a:ext cx="3932237" cy="1222471"/>
          </a:xfrm>
        </p:spPr>
        <p:txBody>
          <a:bodyPr anchor="ctr" anchorCtr="0"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CAB1E9-421A-C1E7-4967-90DC103D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16333" y="796829"/>
            <a:ext cx="6575667" cy="5072158"/>
          </a:xfrm>
        </p:spPr>
        <p:txBody>
          <a:bodyPr/>
          <a:lstStyle>
            <a:lvl1pPr marL="0" indent="0">
              <a:buNone/>
              <a:defRPr sz="3200" b="0" i="0">
                <a:latin typeface="Montserra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D3B3B-E684-9BFE-7BA4-A886AA0BA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130"/>
            <a:ext cx="3932237" cy="350385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55159-043A-94A8-6097-AFFF615C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799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BEF3B-FF21-79BD-91E5-3A33A7D13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519233-0630-71F3-143C-35C625C04D6E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CB7216-1D43-4309-980E-C8150580F218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C38D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176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79DB0-7A6F-3611-8685-6A1DBE094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1833"/>
            <a:ext cx="10515600" cy="1009651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B3674-27AA-07EE-0E33-FAB29189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EC654-434C-1798-BD37-196DE94B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92D716-7DBF-2704-3650-5E1293FED0A9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DA0AC0-A27F-0C8F-9D00-13C4A176A2C4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C38D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048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6F2137-548E-0B47-4D9C-5ED8152C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C2AF3-43BA-7562-F849-B6D98801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03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53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0A3FB1-3232-8FBE-AFA4-A9F3AAE60B39}"/>
              </a:ext>
            </a:extLst>
          </p:cNvPr>
          <p:cNvSpPr/>
          <p:nvPr/>
        </p:nvSpPr>
        <p:spPr>
          <a:xfrm>
            <a:off x="0" y="5775030"/>
            <a:ext cx="12192000" cy="1120915"/>
          </a:xfrm>
          <a:prstGeom prst="rect">
            <a:avLst/>
          </a:prstGeom>
          <a:solidFill>
            <a:srgbClr val="27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277E5F"/>
              </a:solidFill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039CF-76A7-8A27-359A-C018F97A21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606" y="3179283"/>
            <a:ext cx="10517204" cy="2006527"/>
          </a:xfrm>
        </p:spPr>
        <p:txBody>
          <a:bodyPr lIns="0" tIns="0" rIns="0" bIns="0" anchor="t">
            <a:normAutofit/>
          </a:bodyPr>
          <a:lstStyle>
            <a:lvl1pPr algn="l">
              <a:defRPr sz="6800" b="1" i="0">
                <a:solidFill>
                  <a:schemeClr val="tx2"/>
                </a:solidFill>
                <a:latin typeface="Montserrat SemiBold" pitchFamily="2" charset="77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FEAA1-8980-8A9E-9F76-5AB537D95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605" y="6187032"/>
            <a:ext cx="3307883" cy="360022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57F3760-18E5-934D-5729-24CFBA7641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3514" y="6186953"/>
            <a:ext cx="3306763" cy="360363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F4972-A2EF-F781-018E-1EE82952E8A7}"/>
              </a:ext>
            </a:extLst>
          </p:cNvPr>
          <p:cNvSpPr/>
          <p:nvPr/>
        </p:nvSpPr>
        <p:spPr>
          <a:xfrm>
            <a:off x="840605" y="2658584"/>
            <a:ext cx="1079501" cy="118872"/>
          </a:xfrm>
          <a:prstGeom prst="rect">
            <a:avLst/>
          </a:prstGeom>
          <a:solidFill>
            <a:srgbClr val="27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pic>
        <p:nvPicPr>
          <p:cNvPr id="8" name="Picture 7" descr="A group of colorful shapes&#10;&#10;Description automatically generated">
            <a:extLst>
              <a:ext uri="{FF2B5EF4-FFF2-40B4-BE49-F238E27FC236}">
                <a16:creationId xmlns:a16="http://schemas.microsoft.com/office/drawing/2014/main" id="{8700B6F9-3885-BE09-BA4F-66EA253D1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651" r="31740"/>
          <a:stretch/>
        </p:blipFill>
        <p:spPr>
          <a:xfrm>
            <a:off x="9073681" y="0"/>
            <a:ext cx="3118320" cy="5373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B28943-ADC8-2729-9732-82072CD6E8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605" y="903359"/>
            <a:ext cx="2527815" cy="7426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8BF2CE8-2855-34E5-F8BE-4A58605E4377}"/>
              </a:ext>
            </a:extLst>
          </p:cNvPr>
          <p:cNvSpPr txBox="1">
            <a:spLocks/>
          </p:cNvSpPr>
          <p:nvPr userDrawn="1"/>
        </p:nvSpPr>
        <p:spPr>
          <a:xfrm>
            <a:off x="875295" y="582611"/>
            <a:ext cx="2467345" cy="2545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tx2"/>
                </a:solidFill>
                <a:latin typeface="Montserrat" pitchFamily="2" charset="77"/>
                <a:ea typeface="+mj-ea"/>
                <a:cs typeface="Gill Sans Light" panose="020B0302020104020203" pitchFamily="34" charset="-79"/>
              </a:defRPr>
            </a:lvl1pPr>
          </a:lstStyle>
          <a:p>
            <a:r>
              <a:rPr lang="en-US" sz="1000" b="0" spc="0" dirty="0">
                <a:solidFill>
                  <a:schemeClr val="tx1"/>
                </a:solidFill>
              </a:rPr>
              <a:t>A PARTNERSHIP BETWEEN</a:t>
            </a:r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188B40F-4D6E-8EFE-0F4A-68305B3172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42460" y="940691"/>
            <a:ext cx="2560609" cy="693498"/>
          </a:xfrm>
          <a:prstGeom prst="rect">
            <a:avLst/>
          </a:prstGeom>
        </p:spPr>
      </p:pic>
      <p:pic>
        <p:nvPicPr>
          <p:cNvPr id="12" name="Picture 11" descr="A blue circle with white text and a white eagle with red text&#10;&#10;Description automatically generated">
            <a:extLst>
              <a:ext uri="{FF2B5EF4-FFF2-40B4-BE49-F238E27FC236}">
                <a16:creationId xmlns:a16="http://schemas.microsoft.com/office/drawing/2014/main" id="{EA79B6F6-3EBC-878C-A5BF-B954713733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57614" y="764142"/>
            <a:ext cx="1002823" cy="9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people in different colors&#10;&#10;Description automatically generated">
            <a:extLst>
              <a:ext uri="{FF2B5EF4-FFF2-40B4-BE49-F238E27FC236}">
                <a16:creationId xmlns:a16="http://schemas.microsoft.com/office/drawing/2014/main" id="{BD923DBE-BE74-62D1-5BBE-442744BAA8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456" t="12961" r="20383" b="7143"/>
          <a:stretch/>
        </p:blipFill>
        <p:spPr>
          <a:xfrm>
            <a:off x="6440557" y="1"/>
            <a:ext cx="57514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6039CF-76A7-8A27-359A-C018F97A21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606" y="3179283"/>
            <a:ext cx="7839568" cy="2841517"/>
          </a:xfrm>
        </p:spPr>
        <p:txBody>
          <a:bodyPr lIns="0" tIns="0" rIns="0" bIns="0" anchor="t">
            <a:normAutofit/>
          </a:bodyPr>
          <a:lstStyle>
            <a:lvl1pPr algn="l">
              <a:defRPr sz="5500" b="1" i="0">
                <a:solidFill>
                  <a:schemeClr val="tx2"/>
                </a:solidFill>
                <a:latin typeface="Montserrat" pitchFamily="2" charset="77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F4972-A2EF-F781-018E-1EE82952E8A7}"/>
              </a:ext>
            </a:extLst>
          </p:cNvPr>
          <p:cNvSpPr/>
          <p:nvPr/>
        </p:nvSpPr>
        <p:spPr>
          <a:xfrm>
            <a:off x="840605" y="2658584"/>
            <a:ext cx="1079501" cy="118872"/>
          </a:xfrm>
          <a:prstGeom prst="rect">
            <a:avLst/>
          </a:prstGeom>
          <a:solidFill>
            <a:srgbClr val="27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C17D7E-C32E-3F89-0ACF-058B85C9E3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605" y="837200"/>
            <a:ext cx="3374662" cy="99140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1614691-4BB3-7C44-B4CB-F51495ED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605" y="6187032"/>
            <a:ext cx="3307883" cy="360022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57628DFA-F723-DAF9-4EF6-21231414C0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3514" y="6186953"/>
            <a:ext cx="3306763" cy="360363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1400" b="0" i="0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608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FAE4F3-CB0E-7FA2-D922-4D37D6172842}"/>
              </a:ext>
            </a:extLst>
          </p:cNvPr>
          <p:cNvSpPr/>
          <p:nvPr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rgbClr val="C38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CE031-5ED5-B2A3-58C7-CFDED88540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1340"/>
            <a:ext cx="10515600" cy="2391731"/>
          </a:xfrm>
        </p:spPr>
        <p:txBody>
          <a:bodyPr anchor="t" anchorCtr="0">
            <a:noAutofit/>
          </a:bodyPr>
          <a:lstStyle>
            <a:lvl1pPr marL="0" indent="0">
              <a:tabLst>
                <a:tab pos="1820863" algn="l"/>
              </a:tabLst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4BE3C-2C2B-BA9E-0CF2-835E44A2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53071"/>
            <a:ext cx="10515600" cy="365125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FD54-6467-AC26-28B4-4ADCB163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C813-FBE4-C8BF-96FF-A7D3BCD0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84EFB-3CC6-DA89-88C0-B691904835E7}"/>
              </a:ext>
            </a:extLst>
          </p:cNvPr>
          <p:cNvSpPr/>
          <p:nvPr/>
        </p:nvSpPr>
        <p:spPr>
          <a:xfrm>
            <a:off x="840605" y="1451755"/>
            <a:ext cx="1079501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173E19-F703-2B4F-079C-940024DB0DB4}"/>
              </a:ext>
            </a:extLst>
          </p:cNvPr>
          <p:cNvSpPr/>
          <p:nvPr userDrawn="1"/>
        </p:nvSpPr>
        <p:spPr>
          <a:xfrm>
            <a:off x="840605" y="1451755"/>
            <a:ext cx="1079501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81999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FAE4F3-CB0E-7FA2-D922-4D37D6172842}"/>
              </a:ext>
            </a:extLst>
          </p:cNvPr>
          <p:cNvSpPr/>
          <p:nvPr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rgbClr val="27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CE031-5ED5-B2A3-58C7-CFDED88540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1340"/>
            <a:ext cx="10515600" cy="2391731"/>
          </a:xfrm>
        </p:spPr>
        <p:txBody>
          <a:bodyPr anchor="t" anchorCtr="0">
            <a:noAutofit/>
          </a:bodyPr>
          <a:lstStyle>
            <a:lvl1pPr marL="0" indent="0">
              <a:tabLst>
                <a:tab pos="1820863" algn="l"/>
              </a:tabLst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4BE3C-2C2B-BA9E-0CF2-835E44A2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53071"/>
            <a:ext cx="10515600" cy="365125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FD54-6467-AC26-28B4-4ADCB163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C813-FBE4-C8BF-96FF-A7D3BCD0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84EFB-3CC6-DA89-88C0-B691904835E7}"/>
              </a:ext>
            </a:extLst>
          </p:cNvPr>
          <p:cNvSpPr/>
          <p:nvPr/>
        </p:nvSpPr>
        <p:spPr>
          <a:xfrm>
            <a:off x="840605" y="1451755"/>
            <a:ext cx="1079501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173E19-F703-2B4F-079C-940024DB0DB4}"/>
              </a:ext>
            </a:extLst>
          </p:cNvPr>
          <p:cNvSpPr/>
          <p:nvPr userDrawn="1"/>
        </p:nvSpPr>
        <p:spPr>
          <a:xfrm>
            <a:off x="840605" y="1451755"/>
            <a:ext cx="1079501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3292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FAE4F3-CB0E-7FA2-D922-4D37D6172842}"/>
              </a:ext>
            </a:extLst>
          </p:cNvPr>
          <p:cNvSpPr/>
          <p:nvPr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CE031-5ED5-B2A3-58C7-CFDED88540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1340"/>
            <a:ext cx="10515600" cy="2391731"/>
          </a:xfrm>
        </p:spPr>
        <p:txBody>
          <a:bodyPr anchor="t" anchorCtr="0">
            <a:noAutofit/>
          </a:bodyPr>
          <a:lstStyle>
            <a:lvl1pPr marL="0" indent="0">
              <a:tabLst>
                <a:tab pos="1820863" algn="l"/>
              </a:tabLst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4BE3C-2C2B-BA9E-0CF2-835E44A2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53071"/>
            <a:ext cx="10515600" cy="365125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FD54-6467-AC26-28B4-4ADCB163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C813-FBE4-C8BF-96FF-A7D3BCD0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84EFB-3CC6-DA89-88C0-B691904835E7}"/>
              </a:ext>
            </a:extLst>
          </p:cNvPr>
          <p:cNvSpPr/>
          <p:nvPr/>
        </p:nvSpPr>
        <p:spPr>
          <a:xfrm>
            <a:off x="840605" y="1451755"/>
            <a:ext cx="1079501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4A2F45-F13D-DDB0-601A-7E63961A806A}"/>
              </a:ext>
            </a:extLst>
          </p:cNvPr>
          <p:cNvSpPr/>
          <p:nvPr userDrawn="1"/>
        </p:nvSpPr>
        <p:spPr>
          <a:xfrm>
            <a:off x="840605" y="1451755"/>
            <a:ext cx="1079501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0997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1C62-D242-64C0-6C66-94EFE9173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2492"/>
            <a:ext cx="10515600" cy="1014984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41FC5-E949-9688-DD78-1FB202723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2157984"/>
            <a:ext cx="10512552" cy="3903187"/>
          </a:xfrm>
        </p:spPr>
        <p:txBody>
          <a:bodyPr>
            <a:normAutofit/>
          </a:bodyPr>
          <a:lstStyle>
            <a:lvl1pPr>
              <a:buClr>
                <a:srgbClr val="A82540"/>
              </a:buClr>
              <a:defRPr sz="20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Clr>
                <a:srgbClr val="A82540"/>
              </a:buClr>
              <a:defRPr sz="18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buClr>
                <a:srgbClr val="A82540"/>
              </a:buClr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04851-E684-6004-DD16-DAF14D31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31780-A978-2924-1F17-639D0AE7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E322EE-171B-3E1A-278D-73E49484CE17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AE990C-1A4E-1D5C-20CC-0A7971D954CC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277E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6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1C62-D242-64C0-6C66-94EFE9173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2492"/>
            <a:ext cx="10515600" cy="1014984"/>
          </a:xfrm>
        </p:spPr>
        <p:txBody>
          <a:bodyPr>
            <a:noAutofit/>
          </a:bodyPr>
          <a:lstStyle>
            <a:lvl1pPr>
              <a:defRPr b="1" i="0">
                <a:solidFill>
                  <a:srgbClr val="1C365F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41FC5-E949-9688-DD78-1FB202723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2157984"/>
            <a:ext cx="5181600" cy="3903187"/>
          </a:xfrm>
        </p:spPr>
        <p:txBody>
          <a:bodyPr>
            <a:normAutofit/>
          </a:bodyPr>
          <a:lstStyle>
            <a:lvl1pPr>
              <a:buClr>
                <a:srgbClr val="A82540"/>
              </a:buClr>
              <a:defRPr sz="20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Clr>
                <a:srgbClr val="A82540"/>
              </a:buClr>
              <a:defRPr sz="18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buClr>
                <a:srgbClr val="A82540"/>
              </a:buClr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93E61-B17A-BA93-598B-728741CBD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6059"/>
            <a:ext cx="5181600" cy="3903187"/>
          </a:xfrm>
        </p:spPr>
        <p:txBody>
          <a:bodyPr>
            <a:normAutofit/>
          </a:bodyPr>
          <a:lstStyle>
            <a:lvl1pPr>
              <a:buClr>
                <a:srgbClr val="A82540"/>
              </a:buClr>
              <a:defRPr sz="20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Clr>
                <a:srgbClr val="A82540"/>
              </a:buClr>
              <a:defRPr sz="18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buClr>
                <a:srgbClr val="A82540"/>
              </a:buClr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04851-E684-6004-DD16-DAF14D31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31780-A978-2924-1F17-639D0AE7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4EB624-0A88-048A-37FF-4D0D143EA77B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15C5E3-2379-6121-7566-2190260D8B50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277E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656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4CCD320-FE8F-7B8B-DF45-F161481E7FC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0" y="2133599"/>
            <a:ext cx="12192000" cy="3924301"/>
          </a:xfrm>
          <a:solidFill>
            <a:srgbClr val="C38D2F"/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l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 algn="l">
              <a:buNone/>
              <a:defRPr sz="1200" b="0" i="0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 algn="l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 algn="l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3A1C62-D242-64C0-6C66-94EFE9173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2492"/>
            <a:ext cx="10515600" cy="1014984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41FC5-E949-9688-DD78-1FB202723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37793"/>
            <a:ext cx="2467708" cy="2620108"/>
          </a:xfrm>
        </p:spPr>
        <p:txBody>
          <a:bodyPr lIns="182880" tIns="91440" rIns="182880" bIns="0" anchor="t" anchorCtr="0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04851-E684-6004-DD16-DAF14D31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31780-A978-2924-1F17-639D0AE7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7E0BA7-5FA7-88FE-B793-8B6E801C6F5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517705" y="3437793"/>
            <a:ext cx="2467708" cy="2620108"/>
          </a:xfrm>
        </p:spPr>
        <p:txBody>
          <a:bodyPr lIns="182880" tIns="91440" rIns="182880" bIns="0" anchor="t" anchorCtr="0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AA0C79-6407-157D-2120-843427FDDB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210" y="3437793"/>
            <a:ext cx="2467708" cy="2620108"/>
          </a:xfrm>
        </p:spPr>
        <p:txBody>
          <a:bodyPr lIns="182880" tIns="91440" rIns="182880" bIns="0" anchor="t" anchorCtr="0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9D0159-6171-05EB-D52C-13885D25080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76715" y="3437793"/>
            <a:ext cx="2467708" cy="2620108"/>
          </a:xfrm>
        </p:spPr>
        <p:txBody>
          <a:bodyPr lIns="182880" tIns="91440" rIns="182880" bIns="0" anchor="t" anchorCtr="0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8500828-A72E-B478-3FF5-505D8DBCEA9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2155925"/>
            <a:ext cx="2467708" cy="1273075"/>
          </a:xfrm>
          <a:noFill/>
        </p:spPr>
        <p:txBody>
          <a:bodyPr lIns="182880" tIns="182880" rIns="182880" bIns="18288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>
                <a:latin typeface="+mn-lt"/>
              </a:defRPr>
            </a:lvl2pPr>
            <a:lvl3pPr marL="914400" indent="0" algn="ctr">
              <a:buNone/>
              <a:defRPr sz="1600">
                <a:latin typeface="+mn-lt"/>
              </a:defRPr>
            </a:lvl3pPr>
            <a:lvl4pPr marL="1371600" indent="0" algn="ctr">
              <a:buNone/>
              <a:defRPr sz="1400">
                <a:latin typeface="+mn-lt"/>
              </a:defRPr>
            </a:lvl4pPr>
            <a:lvl5pPr marL="1828800" indent="0" algn="ctr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BA393AA3-0982-F546-5D3B-C005FF6F768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517705" y="2155925"/>
            <a:ext cx="2467708" cy="1273075"/>
          </a:xfrm>
          <a:noFill/>
        </p:spPr>
        <p:txBody>
          <a:bodyPr lIns="182880" tIns="182880" rIns="182880" bIns="18288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>
                <a:latin typeface="+mn-lt"/>
              </a:defRPr>
            </a:lvl2pPr>
            <a:lvl3pPr marL="914400" indent="0" algn="ctr">
              <a:buNone/>
              <a:defRPr sz="1600">
                <a:latin typeface="+mn-lt"/>
              </a:defRPr>
            </a:lvl3pPr>
            <a:lvl4pPr marL="1371600" indent="0" algn="ctr">
              <a:buNone/>
              <a:defRPr sz="1400">
                <a:latin typeface="+mn-lt"/>
              </a:defRPr>
            </a:lvl4pPr>
            <a:lvl5pPr marL="1828800" indent="0" algn="ctr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A4CD6616-076F-0C41-4788-69FE4FC6FA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97210" y="2155925"/>
            <a:ext cx="2467708" cy="1273075"/>
          </a:xfrm>
          <a:noFill/>
        </p:spPr>
        <p:txBody>
          <a:bodyPr lIns="182880" tIns="182880" rIns="182880" bIns="18288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>
                <a:latin typeface="+mn-lt"/>
              </a:defRPr>
            </a:lvl2pPr>
            <a:lvl3pPr marL="914400" indent="0" algn="ctr">
              <a:buNone/>
              <a:defRPr sz="1600">
                <a:latin typeface="+mn-lt"/>
              </a:defRPr>
            </a:lvl3pPr>
            <a:lvl4pPr marL="1371600" indent="0" algn="ctr">
              <a:buNone/>
              <a:defRPr sz="1400">
                <a:latin typeface="+mn-lt"/>
              </a:defRPr>
            </a:lvl4pPr>
            <a:lvl5pPr marL="1828800" indent="0" algn="ctr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7CED5EB0-93E4-BE98-2D52-78CC1E8112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76715" y="2155925"/>
            <a:ext cx="2467708" cy="1273075"/>
          </a:xfrm>
          <a:noFill/>
        </p:spPr>
        <p:txBody>
          <a:bodyPr lIns="182880" tIns="182880" rIns="182880" bIns="18288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>
                <a:latin typeface="+mn-lt"/>
              </a:defRPr>
            </a:lvl2pPr>
            <a:lvl3pPr marL="914400" indent="0" algn="ctr">
              <a:buNone/>
              <a:defRPr sz="1600">
                <a:latin typeface="+mn-lt"/>
              </a:defRPr>
            </a:lvl3pPr>
            <a:lvl4pPr marL="1371600" indent="0" algn="ctr">
              <a:buNone/>
              <a:defRPr sz="1400">
                <a:latin typeface="+mn-lt"/>
              </a:defRPr>
            </a:lvl4pPr>
            <a:lvl5pPr marL="1828800" indent="0" algn="ctr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AFE579-3099-1D99-F4E6-7A452A6CF8B9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5073A6-F224-A26C-3603-D1783CB65422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277E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42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52">
          <p15:clr>
            <a:srgbClr val="FBAE40"/>
          </p15:clr>
        </p15:guide>
        <p15:guide id="2" pos="528">
          <p15:clr>
            <a:srgbClr val="FBAE40"/>
          </p15:clr>
        </p15:guide>
        <p15:guide id="4" orient="horz" pos="3816">
          <p15:clr>
            <a:srgbClr val="FBAE40"/>
          </p15:clr>
        </p15:guide>
        <p15:guide id="5" orient="horz" pos="13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5331F-B8FE-791E-F4D1-28872409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9F7A0-9D7F-68E2-BCB8-C79171C21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B23E2-F3CD-0255-4038-8B0266511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0739" y="631776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4F2C52-211B-F123-D9C3-68E6C8F2D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061" y="6317762"/>
            <a:ext cx="7825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</p:spTree>
    <p:extLst>
      <p:ext uri="{BB962C8B-B14F-4D97-AF65-F5344CB8AC3E}">
        <p14:creationId xmlns:p14="http://schemas.microsoft.com/office/powerpoint/2010/main" val="371785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85" r:id="rId3"/>
    <p:sldLayoutId id="2147483670" r:id="rId4"/>
    <p:sldLayoutId id="2147483684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Montserrat" pitchFamily="2" charset="77"/>
          <a:ea typeface="+mj-ea"/>
          <a:cs typeface="Gill Sans Light" panose="020B03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Clr>
          <a:srgbClr val="A82540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Montserrat" pitchFamily="2" charset="77"/>
          <a:ea typeface="+mn-ea"/>
          <a:cs typeface="Gill Sans" panose="020B0502020104020203" pitchFamily="34" charset="-79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Clr>
          <a:srgbClr val="A82540"/>
        </a:buClr>
        <a:buFont typeface="Wingdings" pitchFamily="2" charset="2"/>
        <a:buChar char="§"/>
        <a:defRPr sz="2000" b="0" i="0" kern="1200">
          <a:solidFill>
            <a:schemeClr val="tx1"/>
          </a:solidFill>
          <a:latin typeface="Montserrat" pitchFamily="2" charset="77"/>
          <a:ea typeface="+mn-ea"/>
          <a:cs typeface="Gill Sans Light" panose="020B0302020104020203" pitchFamily="34" charset="-79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Clr>
          <a:srgbClr val="A82540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Montserrat" pitchFamily="2" charset="77"/>
          <a:ea typeface="+mn-ea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Clr>
          <a:srgbClr val="A82540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Montserrat" pitchFamily="2" charset="77"/>
          <a:ea typeface="+mn-ea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Clr>
          <a:srgbClr val="A82540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Montserrat" pitchFamily="2" charset="77"/>
          <a:ea typeface="+mn-ea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E7BEDFC-7272-B368-C85B-B13A835FBC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pc="-100" dirty="0"/>
              <a:t>Supervisor Training:</a:t>
            </a:r>
            <a:br>
              <a:rPr lang="en-US" spc="-100" dirty="0"/>
            </a:br>
            <a:r>
              <a:rPr lang="en-US" sz="2400" b="0" dirty="0">
                <a:solidFill>
                  <a:schemeClr val="tx1"/>
                </a:solidFill>
                <a:latin typeface="Montserrat Medium" pitchFamily="2" charset="77"/>
              </a:rPr>
              <a:t>Taking a Leadership Role Toward a Drug-Free Workplace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48537C2-5E96-A2B3-8B3D-0C39EA6595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7FEFF46-25E5-72A6-C8AA-30E6D5FA2D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Month, XX, XXXX</a:t>
            </a:r>
          </a:p>
        </p:txBody>
      </p:sp>
    </p:spTree>
    <p:extLst>
      <p:ext uri="{BB962C8B-B14F-4D97-AF65-F5344CB8AC3E}">
        <p14:creationId xmlns:p14="http://schemas.microsoft.com/office/powerpoint/2010/main" val="1990948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3A9280-1DAB-9518-7982-5B6DC0BCB1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board with a blue yellow and brown rectangle&#10;&#10;Description automatically generated">
            <a:extLst>
              <a:ext uri="{FF2B5EF4-FFF2-40B4-BE49-F238E27FC236}">
                <a16:creationId xmlns:a16="http://schemas.microsoft.com/office/drawing/2014/main" id="{6F54FF0C-2763-A7F1-AEC9-F9AD6D072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461" y="1003663"/>
            <a:ext cx="7902419" cy="5288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E14D7-ABA0-1B1C-221B-DA9F0760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F5CE5-0B46-CE1B-A722-B6CED5218E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4417" y="2432602"/>
            <a:ext cx="7262122" cy="1009650"/>
          </a:xfrm>
        </p:spPr>
        <p:txBody>
          <a:bodyPr/>
          <a:lstStyle/>
          <a:p>
            <a:pPr algn="ctr"/>
            <a:r>
              <a:rPr lang="en-US" sz="3500" dirty="0">
                <a:solidFill>
                  <a:srgbClr val="277E5F"/>
                </a:solidFill>
              </a:rPr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241205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F5CE5-0B46-CE1B-A722-B6CED5218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Divider </a:t>
            </a:r>
            <a:br>
              <a:rPr lang="en-US" dirty="0"/>
            </a:br>
            <a:r>
              <a:rPr lang="en-US" dirty="0"/>
              <a:t>Slide </a:t>
            </a:r>
            <a:r>
              <a:rPr lang="en-US" dirty="0" err="1"/>
              <a:t>Opt</a:t>
            </a:r>
            <a:r>
              <a:rPr lang="en-US" dirty="0"/>
              <a:t>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853D4-400E-FBEE-EA06-3FD643E15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a subhead placeholder in case its needed.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6A188-8BF9-2898-A1F2-87759E93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E14D7-ABA0-1B1C-221B-DA9F0760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16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0FA3-75A2-0CCA-0C0A-6C7DE420D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Divider </a:t>
            </a:r>
            <a:br>
              <a:rPr lang="en-US" dirty="0"/>
            </a:br>
            <a:r>
              <a:rPr lang="en-US" dirty="0"/>
              <a:t>Slide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3CA08-DCE9-300B-B729-43C5F0EF1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a subhead placeholder in case its needed.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8DCC2-5CB4-BA58-FB2C-F15448B2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74E6D-0027-FB72-F127-0BDC5A35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5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riting on a clipboard&#10;&#10;Description automatically generated">
            <a:extLst>
              <a:ext uri="{FF2B5EF4-FFF2-40B4-BE49-F238E27FC236}">
                <a16:creationId xmlns:a16="http://schemas.microsoft.com/office/drawing/2014/main" id="{70950364-A440-A482-BEAD-13C5E8898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6184" y="-1283314"/>
            <a:ext cx="12208184" cy="8141314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CF6EA4A-E7BD-2D3B-1C9C-6B5123594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4" y="-1283315"/>
            <a:ext cx="6362700" cy="81413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5F71B7-77DE-2CF9-799D-E6A891089E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052" y="4513206"/>
            <a:ext cx="6504709" cy="153602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Section Divider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Slide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B4F931-4C21-031A-C143-96E2669B03C3}"/>
              </a:ext>
            </a:extLst>
          </p:cNvPr>
          <p:cNvSpPr/>
          <p:nvPr/>
        </p:nvSpPr>
        <p:spPr>
          <a:xfrm>
            <a:off x="-13205" y="4513207"/>
            <a:ext cx="183040" cy="1536027"/>
          </a:xfrm>
          <a:prstGeom prst="rect">
            <a:avLst/>
          </a:prstGeom>
          <a:solidFill>
            <a:srgbClr val="27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E44D5D4-7617-464F-8D4C-40FA3880F431}"/>
              </a:ext>
            </a:extLst>
          </p:cNvPr>
          <p:cNvSpPr txBox="1">
            <a:spLocks/>
          </p:cNvSpPr>
          <p:nvPr/>
        </p:nvSpPr>
        <p:spPr>
          <a:xfrm>
            <a:off x="9226755" y="634537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EA9F9-AB1B-A54D-AC86-9E8EBF9245DA}" type="slidenum">
              <a:rPr lang="en-US" sz="1050" smtClean="0">
                <a:solidFill>
                  <a:schemeClr val="bg1"/>
                </a:solidFill>
              </a:rPr>
              <a:pPr algn="r"/>
              <a:t>13</a:t>
            </a:fld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45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F43D2-0FDD-2087-DD42-2F0EF518D060}"/>
              </a:ext>
            </a:extLst>
          </p:cNvPr>
          <p:cNvGrpSpPr/>
          <p:nvPr/>
        </p:nvGrpSpPr>
        <p:grpSpPr>
          <a:xfrm>
            <a:off x="-16184" y="0"/>
            <a:ext cx="12208184" cy="6858000"/>
            <a:chOff x="-16184" y="0"/>
            <a:chExt cx="12208184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83CA9F-0614-F4E6-2AAA-3E46538C9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376" t="12456" b="16986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0639A2-781C-70A7-6AE9-D58DEF96EED7}"/>
                </a:ext>
              </a:extLst>
            </p:cNvPr>
            <p:cNvSpPr/>
            <p:nvPr/>
          </p:nvSpPr>
          <p:spPr>
            <a:xfrm>
              <a:off x="-16184" y="0"/>
              <a:ext cx="6655523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45F71B7-77DE-2CF9-799D-E6A891089E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052" y="4513206"/>
            <a:ext cx="6504709" cy="1536028"/>
          </a:xfrm>
        </p:spPr>
        <p:txBody>
          <a:bodyPr/>
          <a:lstStyle/>
          <a:p>
            <a:r>
              <a:rPr lang="en-US" dirty="0">
                <a:solidFill>
                  <a:srgbClr val="1C365F"/>
                </a:solidFill>
              </a:rPr>
              <a:t>Section Divider</a:t>
            </a:r>
            <a:br>
              <a:rPr lang="en-US" dirty="0">
                <a:solidFill>
                  <a:srgbClr val="1C365F"/>
                </a:solidFill>
              </a:rPr>
            </a:br>
            <a:r>
              <a:rPr lang="en-US" dirty="0">
                <a:solidFill>
                  <a:srgbClr val="1C365F"/>
                </a:solidFill>
              </a:rPr>
              <a:t>Slide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B4F931-4C21-031A-C143-96E2669B03C3}"/>
              </a:ext>
            </a:extLst>
          </p:cNvPr>
          <p:cNvSpPr/>
          <p:nvPr/>
        </p:nvSpPr>
        <p:spPr>
          <a:xfrm>
            <a:off x="-13205" y="4513207"/>
            <a:ext cx="183040" cy="1536027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9A6E464-89F8-00A4-8540-FB8A9E8F2661}"/>
              </a:ext>
            </a:extLst>
          </p:cNvPr>
          <p:cNvSpPr txBox="1">
            <a:spLocks/>
          </p:cNvSpPr>
          <p:nvPr/>
        </p:nvSpPr>
        <p:spPr>
          <a:xfrm>
            <a:off x="9226755" y="634537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EA9F9-AB1B-A54D-AC86-9E8EBF9245DA}" type="slidenum">
              <a:rPr lang="en-US" sz="1050" smtClean="0">
                <a:solidFill>
                  <a:schemeClr val="bg1"/>
                </a:solidFill>
              </a:rPr>
              <a:pPr algn="r"/>
              <a:t>14</a:t>
            </a:fld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89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E11E-0C77-2C2C-5062-B7B4EFBF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ICONS FOR USE</a:t>
            </a:r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3B5A778A-84CE-BC67-149A-BBC251CED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3439E-4006-0F6C-29DC-54B75543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9D7B277-6F7B-DED1-393B-5B03FDDF02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382" y="2146181"/>
            <a:ext cx="1436757" cy="1282819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51F2A1D-DE91-0370-473E-93A2022325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6702" y="2088033"/>
            <a:ext cx="1138000" cy="1571524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9177F1E-AC96-9077-F0ED-40374401FA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8009" y="4113623"/>
            <a:ext cx="1571523" cy="1571523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768893B-B85F-9503-B860-1A302132C91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9216" y="2146181"/>
            <a:ext cx="1571523" cy="1571523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27DC337-1D69-88C5-5D66-A77884115FD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5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6566" y="4113623"/>
            <a:ext cx="1571522" cy="1571522"/>
          </a:xfrm>
          <a:prstGeom prst="rect">
            <a:avLst/>
          </a:prstGeom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BF3033E-8416-D0DD-5051-29042182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5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4113623"/>
            <a:ext cx="1652775" cy="11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1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E11E-0C77-2C2C-5062-B7B4EFBF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Objectives</a:t>
            </a:r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3B5A778A-84CE-BC67-149A-BBC251CED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3439E-4006-0F6C-29DC-54B75543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9F9898-7650-DCFC-E9AA-07FEDAAE7CFA}"/>
              </a:ext>
            </a:extLst>
          </p:cNvPr>
          <p:cNvSpPr txBox="1">
            <a:spLocks/>
          </p:cNvSpPr>
          <p:nvPr/>
        </p:nvSpPr>
        <p:spPr>
          <a:xfrm>
            <a:off x="841248" y="2157984"/>
            <a:ext cx="10512552" cy="39031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rgbClr val="A82540"/>
              </a:buClr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Gill Sans" panose="020B0502020104020203" pitchFamily="34" charset="-79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A82540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A82540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A82540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A82540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Understand and explain the company’s drug-free workplace program</a:t>
            </a:r>
          </a:p>
          <a:p>
            <a:r>
              <a:rPr lang="en-US" altLang="en-US" dirty="0"/>
              <a:t>Document performance issues as they occur</a:t>
            </a:r>
          </a:p>
          <a:p>
            <a:r>
              <a:rPr lang="en-US" altLang="en-US" dirty="0"/>
              <a:t>Identify troubled employees</a:t>
            </a:r>
          </a:p>
          <a:p>
            <a:r>
              <a:rPr lang="en-US" altLang="en-US" dirty="0"/>
              <a:t>Address concerns with the employee</a:t>
            </a:r>
          </a:p>
          <a:p>
            <a:r>
              <a:rPr lang="en-US" altLang="en-US" dirty="0"/>
              <a:t>Refer the employee to assistance if appropriate</a:t>
            </a:r>
          </a:p>
          <a:p>
            <a:r>
              <a:rPr lang="en-US" altLang="en-US" dirty="0"/>
              <a:t>Avoid the policy-practice gap</a:t>
            </a:r>
          </a:p>
        </p:txBody>
      </p:sp>
    </p:spTree>
    <p:extLst>
      <p:ext uri="{BB962C8B-B14F-4D97-AF65-F5344CB8AC3E}">
        <p14:creationId xmlns:p14="http://schemas.microsoft.com/office/powerpoint/2010/main" val="345601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AF47AB-1B28-EB6C-08CC-BE7692B299C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rIns="548640"/>
          <a:lstStyle/>
          <a:p>
            <a:r>
              <a:rPr lang="en-US" sz="1800" dirty="0"/>
              <a:t>REMEMBER:</a:t>
            </a:r>
          </a:p>
          <a:p>
            <a:r>
              <a:rPr lang="en-US" b="0" dirty="0"/>
              <a:t>You only </a:t>
            </a:r>
            <a:r>
              <a:rPr lang="en-US" dirty="0"/>
              <a:t>suspect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b="0" dirty="0"/>
              <a:t>a problem. You </a:t>
            </a:r>
            <a:r>
              <a:rPr lang="en-US" dirty="0"/>
              <a:t>don’t know</a:t>
            </a:r>
            <a:r>
              <a:rPr lang="en-US" b="0" dirty="0"/>
              <a:t> that there is one.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379948-A86D-87AF-799D-74C5F07D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Communicating Suspicions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688A9E-EA98-C7C6-32B5-5C1283D2E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ignore or cover up problems</a:t>
            </a:r>
          </a:p>
          <a:p>
            <a:r>
              <a:rPr lang="en-US" dirty="0"/>
              <a:t>Tell a supervisor about inappropriate behavior and safety or quality issues</a:t>
            </a:r>
          </a:p>
          <a:p>
            <a:r>
              <a:rPr lang="en-US" dirty="0"/>
              <a:t>Focus on specific, job-related behaviors</a:t>
            </a:r>
          </a:p>
          <a:p>
            <a:r>
              <a:rPr lang="en-US" dirty="0"/>
              <a:t>Make observations, not judgments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3C245-CBBC-BD8C-95DD-295908EC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1764B-6F58-F687-083F-94D1765F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8E274DA-1876-816B-F031-F17328139ECC}"/>
              </a:ext>
            </a:extLst>
          </p:cNvPr>
          <p:cNvSpPr/>
          <p:nvPr/>
        </p:nvSpPr>
        <p:spPr>
          <a:xfrm>
            <a:off x="0" y="2136531"/>
            <a:ext cx="12192000" cy="3940623"/>
          </a:xfrm>
          <a:prstGeom prst="rect">
            <a:avLst/>
          </a:prstGeom>
          <a:solidFill>
            <a:srgbClr val="27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grpSp>
        <p:nvGrpSpPr>
          <p:cNvPr id="10" name="4">
            <a:extLst>
              <a:ext uri="{FF2B5EF4-FFF2-40B4-BE49-F238E27FC236}">
                <a16:creationId xmlns:a16="http://schemas.microsoft.com/office/drawing/2014/main" id="{2A294428-FA65-B68C-2C79-0E6AD5A4FDD5}"/>
              </a:ext>
            </a:extLst>
          </p:cNvPr>
          <p:cNvGrpSpPr/>
          <p:nvPr/>
        </p:nvGrpSpPr>
        <p:grpSpPr>
          <a:xfrm>
            <a:off x="9474031" y="3012740"/>
            <a:ext cx="1273075" cy="1273075"/>
            <a:chOff x="1363754" y="3069778"/>
            <a:chExt cx="1273075" cy="127307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D88D03-6ACC-8339-6C35-9AE8F05DAA93}"/>
                </a:ext>
              </a:extLst>
            </p:cNvPr>
            <p:cNvSpPr/>
            <p:nvPr/>
          </p:nvSpPr>
          <p:spPr>
            <a:xfrm>
              <a:off x="1363754" y="3069778"/>
              <a:ext cx="1273075" cy="1273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447AB2-E14E-6815-FC28-7FED076DD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7481" y="3173505"/>
              <a:ext cx="1065620" cy="106562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grpSp>
        <p:nvGrpSpPr>
          <p:cNvPr id="13" name="3">
            <a:extLst>
              <a:ext uri="{FF2B5EF4-FFF2-40B4-BE49-F238E27FC236}">
                <a16:creationId xmlns:a16="http://schemas.microsoft.com/office/drawing/2014/main" id="{F1333ED7-0816-873A-F99D-D3120A3A1083}"/>
              </a:ext>
            </a:extLst>
          </p:cNvPr>
          <p:cNvGrpSpPr/>
          <p:nvPr/>
        </p:nvGrpSpPr>
        <p:grpSpPr>
          <a:xfrm>
            <a:off x="6794526" y="3012740"/>
            <a:ext cx="1273075" cy="1273075"/>
            <a:chOff x="1363754" y="3069778"/>
            <a:chExt cx="1273075" cy="127307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90F9F-ABDF-E6EF-1CD1-27D4F847F5A7}"/>
                </a:ext>
              </a:extLst>
            </p:cNvPr>
            <p:cNvSpPr/>
            <p:nvPr/>
          </p:nvSpPr>
          <p:spPr>
            <a:xfrm>
              <a:off x="1363754" y="3069778"/>
              <a:ext cx="1273075" cy="1273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B3F912-BB5A-1300-DBBE-84A167E659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7481" y="3173505"/>
              <a:ext cx="1065620" cy="106562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grpSp>
        <p:nvGrpSpPr>
          <p:cNvPr id="16" name="2">
            <a:extLst>
              <a:ext uri="{FF2B5EF4-FFF2-40B4-BE49-F238E27FC236}">
                <a16:creationId xmlns:a16="http://schemas.microsoft.com/office/drawing/2014/main" id="{225DA4CE-B00A-0D06-64D8-63CB407F7FC7}"/>
              </a:ext>
            </a:extLst>
          </p:cNvPr>
          <p:cNvGrpSpPr/>
          <p:nvPr/>
        </p:nvGrpSpPr>
        <p:grpSpPr>
          <a:xfrm>
            <a:off x="4115021" y="3012740"/>
            <a:ext cx="1273075" cy="1273075"/>
            <a:chOff x="1363754" y="3069778"/>
            <a:chExt cx="1273075" cy="127307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7A64EC7-378C-7EF2-22B3-86A7BBC551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3754" y="3069778"/>
              <a:ext cx="1273075" cy="1273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E55B33-BB9A-1330-414C-80AE2266CA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7481" y="3173505"/>
              <a:ext cx="1065620" cy="106562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grpSp>
        <p:nvGrpSpPr>
          <p:cNvPr id="19" name="1">
            <a:extLst>
              <a:ext uri="{FF2B5EF4-FFF2-40B4-BE49-F238E27FC236}">
                <a16:creationId xmlns:a16="http://schemas.microsoft.com/office/drawing/2014/main" id="{B4DF1FAA-AE0E-9C1D-6FE2-4889CA1C4553}"/>
              </a:ext>
            </a:extLst>
          </p:cNvPr>
          <p:cNvGrpSpPr/>
          <p:nvPr/>
        </p:nvGrpSpPr>
        <p:grpSpPr>
          <a:xfrm>
            <a:off x="1426635" y="3012740"/>
            <a:ext cx="1273075" cy="1273075"/>
            <a:chOff x="1363754" y="3069778"/>
            <a:chExt cx="1273075" cy="127307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11D61D-3E76-F247-0E1E-A1D2C5BFB339}"/>
                </a:ext>
              </a:extLst>
            </p:cNvPr>
            <p:cNvSpPr/>
            <p:nvPr/>
          </p:nvSpPr>
          <p:spPr>
            <a:xfrm>
              <a:off x="1363754" y="3069778"/>
              <a:ext cx="1273075" cy="1273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71D80E-F236-B1C3-0175-3F41CD3385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7481" y="3173505"/>
              <a:ext cx="1065620" cy="106562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702034-D6DE-E814-8915-25BBBABBD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Four-Step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CDFB6-6194-9916-20A8-B6A7CFE00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470686"/>
            <a:ext cx="2467708" cy="7341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Document performance issues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1426B-F34D-4A7D-98F8-30152E8C7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E828F-4300-3808-284B-C42A0DD8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ECE172-C699-369F-8712-C841ADCA77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517705" y="4470686"/>
            <a:ext cx="2467708" cy="7341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Identify </a:t>
            </a:r>
            <a:br>
              <a:rPr lang="en-US" sz="1600" dirty="0"/>
            </a:br>
            <a:r>
              <a:rPr lang="en-US" sz="1600" dirty="0"/>
              <a:t>troubled employees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963E1F-CEA8-617B-164A-32961F5E7FA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210" y="4470687"/>
            <a:ext cx="2467708" cy="7341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Address</a:t>
            </a:r>
            <a:br>
              <a:rPr lang="en-US" sz="1600" dirty="0"/>
            </a:br>
            <a:r>
              <a:rPr lang="en-US" sz="1600" dirty="0"/>
              <a:t>concerns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5294DF-8B87-F023-B3AB-689859E60B7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76715" y="4470686"/>
            <a:ext cx="2467708" cy="7341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Refer to</a:t>
            </a:r>
            <a:br>
              <a:rPr lang="en-US" sz="1600" dirty="0"/>
            </a:br>
            <a:r>
              <a:rPr lang="en-US" sz="1600" dirty="0"/>
              <a:t>assistance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25B374B-D810-3348-2133-219EA09D79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318" y="3055561"/>
            <a:ext cx="2467708" cy="1273075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A309928-EAE8-33A1-100D-48C65C0704B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531760" y="3055561"/>
            <a:ext cx="2467708" cy="1273075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E5B85C6-A974-AF4B-92B7-4C999E07EF7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22546" y="3055561"/>
            <a:ext cx="2467708" cy="1273075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D63BD33-53C1-4470-13C2-80FD1FC6325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34583" y="3055561"/>
            <a:ext cx="2467708" cy="1273075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tx2"/>
                </a:solidFill>
              </a:rPr>
              <a:t>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82EF03-42F1-BB35-D682-A4FA45D7365B}"/>
              </a:ext>
            </a:extLst>
          </p:cNvPr>
          <p:cNvCxnSpPr>
            <a:cxnSpLocks/>
          </p:cNvCxnSpPr>
          <p:nvPr/>
        </p:nvCxnSpPr>
        <p:spPr>
          <a:xfrm>
            <a:off x="-291737" y="6066878"/>
            <a:ext cx="1277547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0E4DE4-C2E3-4D33-164F-D639B80CC592}"/>
              </a:ext>
            </a:extLst>
          </p:cNvPr>
          <p:cNvCxnSpPr>
            <a:cxnSpLocks/>
          </p:cNvCxnSpPr>
          <p:nvPr/>
        </p:nvCxnSpPr>
        <p:spPr>
          <a:xfrm>
            <a:off x="-291737" y="2136531"/>
            <a:ext cx="1277547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4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0027F-E93A-EE19-8113-F9B9A9F6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Documentation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E83431-656A-E725-48F9-5D7C1B93E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INCLUDE: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27C5B9-3A89-FC5A-2D55-F9C735967F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Names</a:t>
            </a:r>
          </a:p>
          <a:p>
            <a:r>
              <a:rPr lang="en-US" sz="2000" dirty="0"/>
              <a:t>Date and time</a:t>
            </a:r>
          </a:p>
          <a:p>
            <a:r>
              <a:rPr lang="en-US" sz="2000" dirty="0"/>
              <a:t>Specifics of what happened</a:t>
            </a:r>
          </a:p>
          <a:p>
            <a:r>
              <a:rPr lang="en-US" sz="2000" dirty="0"/>
              <a:t>Witnesses</a:t>
            </a:r>
          </a:p>
          <a:p>
            <a:r>
              <a:rPr lang="en-US" sz="2000" dirty="0"/>
              <a:t>What actions were taken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85E484-7311-20ED-5409-52C825A88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DON’T INCLUDE: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9D93E4-3D8C-8357-B9E7-D23A2D5A6A4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Opinions, judgments</a:t>
            </a:r>
          </a:p>
          <a:p>
            <a:r>
              <a:rPr lang="en-US" sz="2000" dirty="0"/>
              <a:t>Suspicions of alcohol or other drug use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D9E93-82A0-058A-C039-EB0DE383B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F0125-89EE-3EE6-A9CE-094D13E6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32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3563-D747-5197-A97F-439FA478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E58B8-159B-84E8-2C32-5452FAF2C7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Pick good time, place</a:t>
            </a:r>
          </a:p>
          <a:p>
            <a:r>
              <a:rPr lang="en-US" dirty="0"/>
              <a:t>Discuss performance</a:t>
            </a:r>
          </a:p>
          <a:p>
            <a:r>
              <a:rPr lang="en-US" dirty="0"/>
              <a:t>Develop improvement plan</a:t>
            </a:r>
          </a:p>
          <a:p>
            <a:r>
              <a:rPr lang="en-US" dirty="0"/>
              <a:t>Don’t diagnose</a:t>
            </a:r>
          </a:p>
          <a:p>
            <a:r>
              <a:rPr lang="en-US" dirty="0"/>
              <a:t>Listen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21694-A27E-8CCD-73E7-9404FF13A7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Have employee select next steps</a:t>
            </a:r>
          </a:p>
          <a:p>
            <a:r>
              <a:rPr lang="en-US" dirty="0"/>
              <a:t>Offer your support</a:t>
            </a:r>
          </a:p>
          <a:p>
            <a:r>
              <a:rPr lang="en-US" dirty="0"/>
              <a:t>Refer to professional help</a:t>
            </a:r>
          </a:p>
          <a:p>
            <a:r>
              <a:rPr lang="en-US" dirty="0"/>
              <a:t>Be specific about consequences</a:t>
            </a:r>
          </a:p>
          <a:p>
            <a:r>
              <a:rPr lang="en-US" dirty="0"/>
              <a:t>Keep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4CD78-5CC5-E32C-5076-1F255560D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82D65-1116-5BBC-754B-DD1E90D4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58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E11E-0C77-2C2C-5062-B7B4EFBF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for the policy-practice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6D286-6584-5C04-2260-EEE4E8F4EA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Reputation</a:t>
            </a:r>
          </a:p>
          <a:p>
            <a:r>
              <a:rPr lang="en-US" altLang="en-US" dirty="0"/>
              <a:t>Good Worker</a:t>
            </a:r>
          </a:p>
          <a:p>
            <a:r>
              <a:rPr lang="en-US" altLang="en-US" dirty="0"/>
              <a:t>Stereotypes</a:t>
            </a:r>
          </a:p>
          <a:p>
            <a:r>
              <a:rPr lang="en-US" altLang="en-US" dirty="0"/>
              <a:t>Fear of being sued</a:t>
            </a:r>
          </a:p>
          <a:p>
            <a:r>
              <a:rPr lang="en-US" altLang="en-US" dirty="0"/>
              <a:t>Feeling inadequate</a:t>
            </a:r>
          </a:p>
          <a:p>
            <a:r>
              <a:rPr lang="en-US" altLang="en-US" dirty="0"/>
              <a:t>Needing to be liked</a:t>
            </a:r>
          </a:p>
          <a:p>
            <a:r>
              <a:rPr lang="en-US" altLang="en-US" dirty="0"/>
              <a:t>Personal use</a:t>
            </a:r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3B5A778A-84CE-BC67-149A-BBC251CED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3439E-4006-0F6C-29DC-54B75543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55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8E274DA-1876-816B-F031-F17328139ECC}"/>
              </a:ext>
            </a:extLst>
          </p:cNvPr>
          <p:cNvSpPr/>
          <p:nvPr/>
        </p:nvSpPr>
        <p:spPr>
          <a:xfrm>
            <a:off x="0" y="2136531"/>
            <a:ext cx="12192000" cy="3940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grpSp>
        <p:nvGrpSpPr>
          <p:cNvPr id="10" name="4">
            <a:extLst>
              <a:ext uri="{FF2B5EF4-FFF2-40B4-BE49-F238E27FC236}">
                <a16:creationId xmlns:a16="http://schemas.microsoft.com/office/drawing/2014/main" id="{2A294428-FA65-B68C-2C79-0E6AD5A4FDD5}"/>
              </a:ext>
            </a:extLst>
          </p:cNvPr>
          <p:cNvGrpSpPr/>
          <p:nvPr/>
        </p:nvGrpSpPr>
        <p:grpSpPr>
          <a:xfrm>
            <a:off x="9474031" y="3012740"/>
            <a:ext cx="1273075" cy="1273075"/>
            <a:chOff x="1363754" y="3069778"/>
            <a:chExt cx="1273075" cy="127307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D88D03-6ACC-8339-6C35-9AE8F05DAA93}"/>
                </a:ext>
              </a:extLst>
            </p:cNvPr>
            <p:cNvSpPr/>
            <p:nvPr/>
          </p:nvSpPr>
          <p:spPr>
            <a:xfrm>
              <a:off x="1363754" y="3069778"/>
              <a:ext cx="1273075" cy="1273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447AB2-E14E-6815-FC28-7FED076DD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7481" y="3173505"/>
              <a:ext cx="1065620" cy="1065620"/>
            </a:xfrm>
            <a:prstGeom prst="ellipse">
              <a:avLst/>
            </a:prstGeom>
            <a:noFill/>
            <a:ln w="25400">
              <a:solidFill>
                <a:srgbClr val="277E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grpSp>
        <p:nvGrpSpPr>
          <p:cNvPr id="13" name="3">
            <a:extLst>
              <a:ext uri="{FF2B5EF4-FFF2-40B4-BE49-F238E27FC236}">
                <a16:creationId xmlns:a16="http://schemas.microsoft.com/office/drawing/2014/main" id="{F1333ED7-0816-873A-F99D-D3120A3A1083}"/>
              </a:ext>
            </a:extLst>
          </p:cNvPr>
          <p:cNvGrpSpPr/>
          <p:nvPr/>
        </p:nvGrpSpPr>
        <p:grpSpPr>
          <a:xfrm>
            <a:off x="6794526" y="3012740"/>
            <a:ext cx="1273075" cy="1273075"/>
            <a:chOff x="1363754" y="3069778"/>
            <a:chExt cx="1273075" cy="127307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90F9F-ABDF-E6EF-1CD1-27D4F847F5A7}"/>
                </a:ext>
              </a:extLst>
            </p:cNvPr>
            <p:cNvSpPr/>
            <p:nvPr/>
          </p:nvSpPr>
          <p:spPr>
            <a:xfrm>
              <a:off x="1363754" y="3069778"/>
              <a:ext cx="1273075" cy="1273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B3F912-BB5A-1300-DBBE-84A167E659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7481" y="3173505"/>
              <a:ext cx="1065620" cy="1065620"/>
            </a:xfrm>
            <a:prstGeom prst="ellipse">
              <a:avLst/>
            </a:prstGeom>
            <a:noFill/>
            <a:ln w="25400">
              <a:solidFill>
                <a:srgbClr val="277E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grpSp>
        <p:nvGrpSpPr>
          <p:cNvPr id="16" name="2">
            <a:extLst>
              <a:ext uri="{FF2B5EF4-FFF2-40B4-BE49-F238E27FC236}">
                <a16:creationId xmlns:a16="http://schemas.microsoft.com/office/drawing/2014/main" id="{225DA4CE-B00A-0D06-64D8-63CB407F7FC7}"/>
              </a:ext>
            </a:extLst>
          </p:cNvPr>
          <p:cNvGrpSpPr/>
          <p:nvPr/>
        </p:nvGrpSpPr>
        <p:grpSpPr>
          <a:xfrm>
            <a:off x="4115021" y="3012740"/>
            <a:ext cx="1273075" cy="1273075"/>
            <a:chOff x="1363754" y="3069778"/>
            <a:chExt cx="1273075" cy="127307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7A64EC7-378C-7EF2-22B3-86A7BBC551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3754" y="3069778"/>
              <a:ext cx="1273075" cy="1273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E55B33-BB9A-1330-414C-80AE2266CA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7481" y="3173505"/>
              <a:ext cx="1065620" cy="1065620"/>
            </a:xfrm>
            <a:prstGeom prst="ellipse">
              <a:avLst/>
            </a:prstGeom>
            <a:noFill/>
            <a:ln w="25400">
              <a:solidFill>
                <a:srgbClr val="277E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grpSp>
        <p:nvGrpSpPr>
          <p:cNvPr id="19" name="1">
            <a:extLst>
              <a:ext uri="{FF2B5EF4-FFF2-40B4-BE49-F238E27FC236}">
                <a16:creationId xmlns:a16="http://schemas.microsoft.com/office/drawing/2014/main" id="{B4DF1FAA-AE0E-9C1D-6FE2-4889CA1C4553}"/>
              </a:ext>
            </a:extLst>
          </p:cNvPr>
          <p:cNvGrpSpPr/>
          <p:nvPr/>
        </p:nvGrpSpPr>
        <p:grpSpPr>
          <a:xfrm>
            <a:off x="1426635" y="3012740"/>
            <a:ext cx="1273075" cy="1273075"/>
            <a:chOff x="1363754" y="3069778"/>
            <a:chExt cx="1273075" cy="127307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11D61D-3E76-F247-0E1E-A1D2C5BFB339}"/>
                </a:ext>
              </a:extLst>
            </p:cNvPr>
            <p:cNvSpPr/>
            <p:nvPr/>
          </p:nvSpPr>
          <p:spPr>
            <a:xfrm>
              <a:off x="1363754" y="3069778"/>
              <a:ext cx="1273075" cy="1273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71D80E-F236-B1C3-0175-3F41CD3385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7481" y="3173505"/>
              <a:ext cx="1065620" cy="1065620"/>
            </a:xfrm>
            <a:prstGeom prst="ellipse">
              <a:avLst/>
            </a:prstGeom>
            <a:noFill/>
            <a:ln w="25400">
              <a:solidFill>
                <a:srgbClr val="277E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702034-D6DE-E814-8915-25BBBABBD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Behaviors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CDFB6-6194-9916-20A8-B6A7CFE00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470686"/>
            <a:ext cx="2467708" cy="7341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Accepting </a:t>
            </a:r>
            <a:br>
              <a:rPr lang="en-US" sz="1600" dirty="0"/>
            </a:br>
            <a:r>
              <a:rPr lang="en-US" sz="1600" dirty="0"/>
              <a:t>or Encouraging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1426B-F34D-4A7D-98F8-30152E8C7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E828F-4300-3808-284B-C42A0DD8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ECE172-C699-369F-8712-C841ADCA77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517705" y="4470686"/>
            <a:ext cx="2467708" cy="7341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Ignoring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963E1F-CEA8-617B-164A-32961F5E7FA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210" y="4470687"/>
            <a:ext cx="2467708" cy="7341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Excusing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5294DF-8B87-F023-B3AB-689859E60B7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76715" y="4470686"/>
            <a:ext cx="2467708" cy="7341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Rescuing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25B374B-D810-3348-2133-219EA09D79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318" y="3055561"/>
            <a:ext cx="2467708" cy="1273075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A309928-EAE8-33A1-100D-48C65C0704B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531760" y="3055561"/>
            <a:ext cx="2467708" cy="1273075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E5B85C6-A974-AF4B-92B7-4C999E07EF7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22546" y="3055561"/>
            <a:ext cx="2467708" cy="1273075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D63BD33-53C1-4470-13C2-80FD1FC6325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34583" y="3055561"/>
            <a:ext cx="2467708" cy="1273075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accent2"/>
                </a:solidFill>
              </a:rPr>
              <a:t>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82EF03-42F1-BB35-D682-A4FA45D7365B}"/>
              </a:ext>
            </a:extLst>
          </p:cNvPr>
          <p:cNvCxnSpPr>
            <a:cxnSpLocks/>
          </p:cNvCxnSpPr>
          <p:nvPr/>
        </p:nvCxnSpPr>
        <p:spPr>
          <a:xfrm>
            <a:off x="-291737" y="6066878"/>
            <a:ext cx="1277547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0E4DE4-C2E3-4D33-164F-D639B80CC592}"/>
              </a:ext>
            </a:extLst>
          </p:cNvPr>
          <p:cNvCxnSpPr>
            <a:cxnSpLocks/>
          </p:cNvCxnSpPr>
          <p:nvPr/>
        </p:nvCxnSpPr>
        <p:spPr>
          <a:xfrm>
            <a:off x="-291737" y="2136531"/>
            <a:ext cx="1277547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516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AF47AB-1B28-EB6C-08CC-BE7692B299C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Most people who enable substance abuse do so because they mistakenly believe they are helping.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379948-A86D-87AF-799D-74C5F07D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We Enable</a:t>
            </a:r>
            <a:br>
              <a:rPr lang="en-US" spc="-100" dirty="0"/>
            </a:br>
            <a:r>
              <a:rPr lang="en-US" spc="-100" dirty="0"/>
              <a:t>Because We…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688A9E-EA98-C7C6-32B5-5C1283D2E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believe there is a problem</a:t>
            </a:r>
          </a:p>
          <a:p>
            <a:r>
              <a:rPr lang="en-US" dirty="0"/>
              <a:t>Hope the situation will improve on its own</a:t>
            </a:r>
          </a:p>
          <a:p>
            <a:r>
              <a:rPr lang="en-US" dirty="0"/>
              <a:t>Want to avoid embarrassment</a:t>
            </a:r>
          </a:p>
          <a:p>
            <a:r>
              <a:rPr lang="en-US" dirty="0"/>
              <a:t>Don’t know what to do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3C245-CBBC-BD8C-95DD-295908EC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1764B-6F58-F687-083F-94D1765F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33146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IDHHS 1">
      <a:dk1>
        <a:srgbClr val="333333"/>
      </a:dk1>
      <a:lt1>
        <a:srgbClr val="FEFFFF"/>
      </a:lt1>
      <a:dk2>
        <a:srgbClr val="073859"/>
      </a:dk2>
      <a:lt2>
        <a:srgbClr val="205E9E"/>
      </a:lt2>
      <a:accent1>
        <a:srgbClr val="19365F"/>
      </a:accent1>
      <a:accent2>
        <a:srgbClr val="217E60"/>
      </a:accent2>
      <a:accent3>
        <a:srgbClr val="B7842B"/>
      </a:accent3>
      <a:accent4>
        <a:srgbClr val="A82440"/>
      </a:accent4>
      <a:accent5>
        <a:srgbClr val="0A919A"/>
      </a:accent5>
      <a:accent6>
        <a:srgbClr val="ACAEB0"/>
      </a:accent6>
      <a:hlink>
        <a:srgbClr val="69C6B0"/>
      </a:hlink>
      <a:folHlink>
        <a:srgbClr val="205D9E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2AD518F9-9BF4-5C49-93BB-3E58BB773486}" vid="{D1712518-A112-654E-A642-36212B40D6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</TotalTime>
  <Words>366</Words>
  <Application>Microsoft Office PowerPoint</Application>
  <PresentationFormat>Widescreen</PresentationFormat>
  <Paragraphs>102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Montserrat</vt:lpstr>
      <vt:lpstr>Montserrat Medium</vt:lpstr>
      <vt:lpstr>Montserrat SemiBold</vt:lpstr>
      <vt:lpstr>Wingdings</vt:lpstr>
      <vt:lpstr>Theme2</vt:lpstr>
      <vt:lpstr>Supervisor Training: Taking a Leadership Role Toward a Drug-Free Workplace</vt:lpstr>
      <vt:lpstr>Session Objectives</vt:lpstr>
      <vt:lpstr>Communicating Suspicions</vt:lpstr>
      <vt:lpstr>Four-Step Approach</vt:lpstr>
      <vt:lpstr>Good Documentation</vt:lpstr>
      <vt:lpstr>Addressing Concerns</vt:lpstr>
      <vt:lpstr>Reasons for the policy-practice gap</vt:lpstr>
      <vt:lpstr>Enabling Behaviors</vt:lpstr>
      <vt:lpstr>We Enable Because We…</vt:lpstr>
      <vt:lpstr>Section Divider Slide</vt:lpstr>
      <vt:lpstr>Section Divider  Slide Opt 1</vt:lpstr>
      <vt:lpstr>Section Divider  Slide 3</vt:lpstr>
      <vt:lpstr>Section Divider Slide 1</vt:lpstr>
      <vt:lpstr>Section Divider Slide 3</vt:lpstr>
      <vt:lpstr>ICONS FOR 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Kelsea Graham</dc:creator>
  <cp:lastModifiedBy>Rahmanovic Medina</cp:lastModifiedBy>
  <cp:revision>827</cp:revision>
  <dcterms:created xsi:type="dcterms:W3CDTF">2023-04-01T15:30:14Z</dcterms:created>
  <dcterms:modified xsi:type="dcterms:W3CDTF">2024-05-20T20:19:48Z</dcterms:modified>
</cp:coreProperties>
</file>